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5" r:id="rId9"/>
    <p:sldId id="261" r:id="rId10"/>
    <p:sldId id="266" r:id="rId11"/>
    <p:sldId id="267" r:id="rId12"/>
    <p:sldId id="274" r:id="rId13"/>
    <p:sldId id="317" r:id="rId14"/>
    <p:sldId id="268" r:id="rId15"/>
    <p:sldId id="319" r:id="rId16"/>
    <p:sldId id="279" r:id="rId17"/>
    <p:sldId id="270" r:id="rId18"/>
    <p:sldId id="276" r:id="rId19"/>
    <p:sldId id="277" r:id="rId20"/>
    <p:sldId id="307" r:id="rId21"/>
    <p:sldId id="308" r:id="rId22"/>
    <p:sldId id="309" r:id="rId23"/>
    <p:sldId id="310" r:id="rId24"/>
    <p:sldId id="315" r:id="rId25"/>
    <p:sldId id="321" r:id="rId26"/>
    <p:sldId id="313" r:id="rId27"/>
    <p:sldId id="271" r:id="rId28"/>
    <p:sldId id="283" r:id="rId29"/>
    <p:sldId id="291" r:id="rId30"/>
    <p:sldId id="306" r:id="rId31"/>
    <p:sldId id="304" r:id="rId32"/>
    <p:sldId id="299" r:id="rId33"/>
    <p:sldId id="282" r:id="rId34"/>
    <p:sldId id="281" r:id="rId35"/>
    <p:sldId id="302" r:id="rId36"/>
    <p:sldId id="280" r:id="rId37"/>
    <p:sldId id="287" r:id="rId38"/>
    <p:sldId id="288" r:id="rId39"/>
    <p:sldId id="320" r:id="rId40"/>
    <p:sldId id="296" r:id="rId41"/>
    <p:sldId id="303" r:id="rId42"/>
    <p:sldId id="293" r:id="rId43"/>
    <p:sldId id="290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1" autoAdjust="0"/>
    <p:restoredTop sz="86443" autoAdjust="0"/>
  </p:normalViewPr>
  <p:slideViewPr>
    <p:cSldViewPr>
      <p:cViewPr varScale="1">
        <p:scale>
          <a:sx n="36" d="100"/>
          <a:sy n="36" d="100"/>
        </p:scale>
        <p:origin x="-726" y="-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9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0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5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1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4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3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3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2231-44B6-47FF-B379-C11870A7B41A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A414-F739-4FE4-BA2D-F60A53B8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Российское</a:t>
            </a:r>
            <a:r>
              <a:rPr lang="ru-RU" b="1" baseline="0" dirty="0" smtClean="0"/>
              <a:t> школьное м</a:t>
            </a:r>
            <a:r>
              <a:rPr lang="ru-RU" b="1" dirty="0" smtClean="0"/>
              <a:t>атематическое</a:t>
            </a:r>
            <a:r>
              <a:rPr lang="ru-RU" b="1" baseline="0" dirty="0" smtClean="0"/>
              <a:t> образование. История и перспектива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А. Л. Семенов, ВЦ РАН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1920-е гг. Пример: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Проф. МГУ Чистяков </a:t>
            </a:r>
            <a:r>
              <a:rPr lang="ru-RU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Иоасаф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Иванович,</a:t>
            </a:r>
            <a:r>
              <a:rPr lang="ru-RU" dirty="0" smtClean="0"/>
              <a:t> основатель и</a:t>
            </a:r>
            <a:br>
              <a:rPr lang="ru-RU" dirty="0" smtClean="0"/>
            </a:br>
            <a:r>
              <a:rPr lang="ru-RU" dirty="0" smtClean="0"/>
              <a:t> гл. редактор журнала "Математическое образование", </a:t>
            </a:r>
            <a:br>
              <a:rPr lang="ru-RU" dirty="0" smtClean="0"/>
            </a:br>
            <a:r>
              <a:rPr lang="ru-RU" dirty="0" smtClean="0"/>
              <a:t>автор программ по математике для педвузов</a:t>
            </a:r>
            <a:endParaRPr lang="ru-RU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1926 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на взвешивание тел небольшим числом гирь.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Математические игры (</a:t>
            </a:r>
            <a:r>
              <a:rPr lang="ru-RU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такен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солитер,…)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календарного характера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Парадоксы, основанные на понятии бесконечности (четных чисел столько же, сколько натуральных)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Черчение фигур непрерывным движением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Иллюзии зрения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на движение шашек и шахматных фигур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Завязывание узлов.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Геометрические иллюстрации арифметических законов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от плоскости к пространству и обратно, задача о пауке и мухе</a:t>
            </a:r>
          </a:p>
        </p:txBody>
      </p:sp>
    </p:spTree>
    <p:extLst>
      <p:ext uri="{BB962C8B-B14F-4D97-AF65-F5344CB8AC3E}">
        <p14:creationId xmlns:p14="http://schemas.microsoft.com/office/powerpoint/2010/main" val="1876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Довоенное </a:t>
            </a:r>
            <a:r>
              <a:rPr lang="ru-RU" baseline="0" dirty="0" smtClean="0"/>
              <a:t>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Я. </a:t>
            </a:r>
            <a:r>
              <a:rPr lang="ru-RU" dirty="0" err="1" smtClean="0"/>
              <a:t>Хинчин</a:t>
            </a:r>
            <a:r>
              <a:rPr lang="ru-RU" baseline="0" dirty="0" smtClean="0"/>
              <a:t> – продолжение дореволюционной линии</a:t>
            </a:r>
            <a:r>
              <a:rPr lang="ru-RU" dirty="0" smtClean="0"/>
              <a:t> модернизации</a:t>
            </a:r>
          </a:p>
          <a:p>
            <a:r>
              <a:rPr lang="ru-RU" dirty="0" smtClean="0"/>
              <a:t>Б. Н. Делоне – первая олимпиада</a:t>
            </a:r>
          </a:p>
          <a:p>
            <a:r>
              <a:rPr lang="ru-RU" dirty="0" smtClean="0"/>
              <a:t>Я. И. Перельман – популярная математика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60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1960-е</a:t>
            </a:r>
            <a:r>
              <a:rPr lang="ru-RU" baseline="0" dirty="0" smtClean="0"/>
              <a:t> 1970-е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Кружки, олимпиады, </a:t>
            </a:r>
          </a:p>
          <a:p>
            <a:r>
              <a:rPr lang="ru-RU" sz="2800" dirty="0" smtClean="0"/>
              <a:t>физико-математические школы (в</a:t>
            </a:r>
            <a:r>
              <a:rPr lang="ru-RU" sz="2800" baseline="0" dirty="0" smtClean="0"/>
              <a:t> т. ч. – интернаты),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А. Н. Колмогоров, С. Л. Соболев, М. А. Лаврентьев</a:t>
            </a:r>
          </a:p>
          <a:p>
            <a:r>
              <a:rPr lang="ru-RU" sz="2800" baseline="0" dirty="0" smtClean="0"/>
              <a:t>заочная математическая школа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И.</a:t>
            </a:r>
            <a:r>
              <a:rPr lang="ru-RU" baseline="0" dirty="0" smtClean="0"/>
              <a:t> М. Гельфанд</a:t>
            </a:r>
            <a:endParaRPr lang="ru-RU" dirty="0" smtClean="0"/>
          </a:p>
          <a:p>
            <a:r>
              <a:rPr lang="ru-RU" sz="2800" dirty="0" smtClean="0"/>
              <a:t>Математики – исследователи</a:t>
            </a:r>
          </a:p>
          <a:p>
            <a:r>
              <a:rPr lang="ru-RU" sz="2800" dirty="0" smtClean="0"/>
              <a:t>Педагогика</a:t>
            </a:r>
            <a:r>
              <a:rPr lang="ru-RU" sz="2800" baseline="0" dirty="0" smtClean="0"/>
              <a:t> нового</a:t>
            </a:r>
            <a:endParaRPr lang="ru-RU" sz="2800" dirty="0" smtClean="0"/>
          </a:p>
          <a:p>
            <a:r>
              <a:rPr lang="ru-RU" sz="2800" dirty="0" smtClean="0"/>
              <a:t>«Квант» И.</a:t>
            </a:r>
            <a:r>
              <a:rPr lang="ru-RU" sz="2800" baseline="0" dirty="0" smtClean="0"/>
              <a:t> К. </a:t>
            </a:r>
            <a:r>
              <a:rPr lang="ru-RU" sz="2800" dirty="0" err="1" smtClean="0"/>
              <a:t>Кикоин</a:t>
            </a:r>
            <a:r>
              <a:rPr lang="ru-RU" sz="2800" dirty="0" smtClean="0"/>
              <a:t>, А. Н. Колмогоров</a:t>
            </a:r>
          </a:p>
          <a:p>
            <a:r>
              <a:rPr lang="ru-RU" sz="2800" dirty="0" smtClean="0"/>
              <a:t>Д. К. Фаддеев алгебра, анализ,</a:t>
            </a:r>
            <a:r>
              <a:rPr lang="ru-RU" sz="2800" baseline="0" dirty="0" smtClean="0"/>
              <a:t> вероятность (1950 – 1980-е)</a:t>
            </a:r>
          </a:p>
          <a:p>
            <a:endParaRPr lang="ru-RU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557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361"/>
            <a:ext cx="8229600" cy="873359"/>
          </a:xfrm>
        </p:spPr>
        <p:txBody>
          <a:bodyPr>
            <a:noAutofit/>
          </a:bodyPr>
          <a:lstStyle/>
          <a:p>
            <a:pPr lvl="0"/>
            <a:r>
              <a:rPr lang="ru-RU" sz="3600" b="1" baseline="0" dirty="0" smtClean="0"/>
              <a:t>Волны реформ всего школьного образования: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472608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400" baseline="0" dirty="0" smtClean="0"/>
              <a:t>Практика (политехнизация)</a:t>
            </a:r>
          </a:p>
          <a:p>
            <a:pPr lvl="1"/>
            <a:r>
              <a:rPr lang="ru-RU" sz="2400" baseline="0" dirty="0" smtClean="0"/>
              <a:t>фундаментальность</a:t>
            </a:r>
          </a:p>
          <a:p>
            <a:r>
              <a:rPr lang="ru-RU" sz="2400" baseline="0" dirty="0" smtClean="0"/>
              <a:t>В математике: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ru-RU" sz="2400" dirty="0" smtClean="0"/>
              <a:t>Язык</a:t>
            </a:r>
            <a:r>
              <a:rPr lang="ru-RU" sz="2400" baseline="0" dirty="0" smtClean="0"/>
              <a:t> теории множеств</a:t>
            </a:r>
          </a:p>
          <a:p>
            <a:pPr lvl="1"/>
            <a:r>
              <a:rPr lang="ru-RU" sz="2400" dirty="0" smtClean="0"/>
              <a:t>Математический анализ</a:t>
            </a:r>
          </a:p>
          <a:p>
            <a:pPr lvl="1"/>
            <a:r>
              <a:rPr lang="ru-RU" sz="2400" baseline="0" dirty="0" smtClean="0"/>
              <a:t>Геометрические преобразования</a:t>
            </a:r>
          </a:p>
          <a:p>
            <a:pPr lvl="1"/>
            <a:r>
              <a:rPr lang="ru-RU" sz="2400" baseline="0" dirty="0" smtClean="0"/>
              <a:t>Векторы </a:t>
            </a:r>
            <a:endParaRPr lang="ru-RU" sz="2400" dirty="0" smtClean="0"/>
          </a:p>
          <a:p>
            <a:r>
              <a:rPr lang="ru-RU" sz="2400" baseline="0" dirty="0" smtClean="0"/>
              <a:t>Конец 1960-х гг. А. И. </a:t>
            </a:r>
            <a:r>
              <a:rPr lang="ru-RU" sz="2400" baseline="0" dirty="0" err="1" smtClean="0"/>
              <a:t>Маркушевич</a:t>
            </a:r>
            <a:r>
              <a:rPr lang="ru-RU" sz="2400" baseline="0" dirty="0" smtClean="0"/>
              <a:t>, А. Н. Колмогоров.</a:t>
            </a:r>
          </a:p>
          <a:p>
            <a:r>
              <a:rPr lang="ru-RU" sz="2400" baseline="0" dirty="0" smtClean="0"/>
              <a:t>Конец 1970-ых неудача основных нововведений</a:t>
            </a:r>
          </a:p>
          <a:p>
            <a:r>
              <a:rPr lang="ru-RU" sz="2400" baseline="0" dirty="0" smtClean="0"/>
              <a:t>Скорость радикальных изменений</a:t>
            </a:r>
          </a:p>
          <a:p>
            <a:r>
              <a:rPr lang="ru-RU" sz="2400" baseline="0" dirty="0" smtClean="0"/>
              <a:t>Дискуссия в РАН, включение математиков в написание учебников: А. Н. Тихонов, Погорелов, А. Д. Александров</a:t>
            </a:r>
          </a:p>
          <a:p>
            <a:r>
              <a:rPr lang="ru-RU" sz="2400" baseline="0" dirty="0" smtClean="0"/>
              <a:t>Анализ - остался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9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1980-е -…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1985 – А. П. Ершов, информатика</a:t>
            </a:r>
          </a:p>
          <a:p>
            <a:r>
              <a:rPr lang="ru-RU" dirty="0" smtClean="0"/>
              <a:t>Новая математика – </a:t>
            </a:r>
            <a:r>
              <a:rPr lang="ru-RU" dirty="0" err="1" smtClean="0"/>
              <a:t>алгоритмика</a:t>
            </a:r>
            <a:r>
              <a:rPr lang="ru-RU" dirty="0" smtClean="0"/>
              <a:t>, в том числе – без компьютера</a:t>
            </a:r>
          </a:p>
          <a:p>
            <a:r>
              <a:rPr lang="ru-RU" dirty="0" smtClean="0"/>
              <a:t>Быстрое введение. Отдельный предмет</a:t>
            </a:r>
            <a:r>
              <a:rPr lang="ru-RU" baseline="0" dirty="0" smtClean="0"/>
              <a:t> – не ломать, а только строить</a:t>
            </a:r>
            <a:endParaRPr lang="ru-RU" dirty="0" smtClean="0"/>
          </a:p>
          <a:p>
            <a:r>
              <a:rPr lang="ru-RU" dirty="0" smtClean="0"/>
              <a:t>Волны</a:t>
            </a:r>
          </a:p>
          <a:p>
            <a:r>
              <a:rPr lang="ru-RU" dirty="0" smtClean="0"/>
              <a:t>Начальная школа (стандарт)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/>
              <a:t>Министр </a:t>
            </a:r>
            <a:r>
              <a:rPr lang="ru-RU" sz="3200" b="1" dirty="0" smtClean="0"/>
              <a:t>образования </a:t>
            </a:r>
            <a:r>
              <a:rPr lang="ru-RU" sz="3200" b="1" dirty="0" smtClean="0"/>
              <a:t>Великобритании, янв. 2012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602128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Хорошее </a:t>
            </a: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высшее образование в области информатики – относится к числу наиболее фундаментальных и уважаемых в мире образований. Такое образование базируется на высших интеллектуальных достижениях – математической логике и теории множеств и в то же время готовит специалистов для самых перспективных карьер и инновационной </a:t>
            </a: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деятельности</a:t>
            </a:r>
            <a:endParaRPr lang="ru-RU" sz="3200" kern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Великобритания отстала в своих школьных программах, игнорируя математическую информатику и навыки программирования, столь необходимые современной высокотехнологичной экономике.</a:t>
            </a:r>
          </a:p>
          <a:p>
            <a:pPr>
              <a:defRPr/>
            </a:pPr>
            <a:endParaRPr lang="ru-R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 этом мы будем поддерживать серьезные курсы по математической информатике как математически строгому и необыкновенно увлекательному предмету. Сегодня этот предмет, базирующийся на математической логике и теории множеств, является обширной, бурно развивающейся областью, простирающейся и в такие дисциплины, как вычислительная биология.</a:t>
            </a:r>
          </a:p>
        </p:txBody>
      </p:sp>
    </p:spTree>
    <p:extLst>
      <p:ext uri="{BB962C8B-B14F-4D97-AF65-F5344CB8AC3E}">
        <p14:creationId xmlns:p14="http://schemas.microsoft.com/office/powerpoint/2010/main" val="23506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Накопление</a:t>
            </a:r>
            <a:r>
              <a:rPr lang="ru-RU" baseline="0" dirty="0" smtClean="0"/>
              <a:t> п</a:t>
            </a:r>
            <a:r>
              <a:rPr lang="ru-RU" dirty="0" smtClean="0"/>
              <a:t>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«Сужение»</a:t>
            </a:r>
            <a:r>
              <a:rPr lang="ru-RU" baseline="0" dirty="0" smtClean="0"/>
              <a:t> математики</a:t>
            </a:r>
          </a:p>
          <a:p>
            <a:pPr lvl="0"/>
            <a:r>
              <a:rPr lang="ru-RU" baseline="0" dirty="0" smtClean="0"/>
              <a:t>Пример: От Магницкого до Киселева складывали </a:t>
            </a:r>
            <a:r>
              <a:rPr lang="ru-RU" u="sng" baseline="0" dirty="0" smtClean="0"/>
              <a:t>сразу</a:t>
            </a:r>
            <a:r>
              <a:rPr lang="ru-RU" baseline="0" dirty="0" smtClean="0"/>
              <a:t> несколько чисел</a:t>
            </a:r>
          </a:p>
          <a:p>
            <a:pPr lvl="0"/>
            <a:r>
              <a:rPr lang="ru-RU" baseline="0" dirty="0" smtClean="0"/>
              <a:t>Честность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8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2000-е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Вероятность</a:t>
            </a:r>
          </a:p>
          <a:p>
            <a:r>
              <a:rPr lang="ru-RU" dirty="0" smtClean="0"/>
              <a:t>Анализ</a:t>
            </a:r>
            <a:r>
              <a:rPr lang="ru-RU" baseline="0" dirty="0" smtClean="0"/>
              <a:t> данных (статистика)</a:t>
            </a:r>
          </a:p>
          <a:p>
            <a:r>
              <a:rPr lang="ru-RU" baseline="0" dirty="0" smtClean="0"/>
              <a:t>Медленное введение</a:t>
            </a:r>
          </a:p>
          <a:p>
            <a:r>
              <a:rPr lang="ru-RU" baseline="0" dirty="0" smtClean="0"/>
              <a:t>МЦНМО</a:t>
            </a:r>
          </a:p>
          <a:p>
            <a:r>
              <a:rPr lang="ru-RU" baseline="0" dirty="0" smtClean="0"/>
              <a:t>Реформы</a:t>
            </a:r>
          </a:p>
          <a:p>
            <a:r>
              <a:rPr lang="ru-RU" baseline="0" dirty="0" smtClean="0"/>
              <a:t>Критика РАН</a:t>
            </a:r>
          </a:p>
          <a:p>
            <a:r>
              <a:rPr lang="ru-RU" baseline="0" dirty="0" smtClean="0"/>
              <a:t>Стандарт 2004 г., В. М. Филиппов, С. М. Никольский, Л. Д. Кудрявцев, Г. В. Дорофеев</a:t>
            </a:r>
          </a:p>
        </p:txBody>
      </p:sp>
    </p:spTree>
    <p:extLst>
      <p:ext uri="{BB962C8B-B14F-4D97-AF65-F5344CB8AC3E}">
        <p14:creationId xmlns:p14="http://schemas.microsoft.com/office/powerpoint/2010/main" val="245826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государственный экзамен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Быстрое и радикальное изменение</a:t>
            </a:r>
          </a:p>
          <a:p>
            <a:pPr lvl="1"/>
            <a:r>
              <a:rPr lang="ru-RU" dirty="0" smtClean="0"/>
              <a:t>Формат требований</a:t>
            </a:r>
          </a:p>
          <a:p>
            <a:pPr lvl="1"/>
            <a:r>
              <a:rPr lang="ru-RU" dirty="0" smtClean="0"/>
              <a:t>Содержание…</a:t>
            </a:r>
          </a:p>
          <a:p>
            <a:pPr lvl="1"/>
            <a:r>
              <a:rPr lang="ru-RU" dirty="0" smtClean="0"/>
              <a:t>Алгебра и начала анализа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9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ЕГЭ 2010-е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Решающий авторитет РАН и МГУ</a:t>
            </a:r>
            <a:r>
              <a:rPr lang="ru-RU" baseline="0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Простая часть ЕГЭ</a:t>
            </a:r>
          </a:p>
          <a:p>
            <a:pPr lvl="0"/>
            <a:r>
              <a:rPr lang="ru-RU" dirty="0" smtClean="0"/>
              <a:t>Примеры</a:t>
            </a:r>
          </a:p>
        </p:txBody>
      </p:sp>
    </p:spTree>
    <p:extLst>
      <p:ext uri="{BB962C8B-B14F-4D97-AF65-F5344CB8AC3E}">
        <p14:creationId xmlns:p14="http://schemas.microsoft.com/office/powerpoint/2010/main" val="8042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Доля задач с выбором ответа в заданиях ЕГЭ?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0%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Менее 20%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От 20% до 60%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/>
              <a:t>100%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702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lvl="0"/>
            <a:r>
              <a:rPr lang="ru-RU" sz="3200" b="1" kern="1200" dirty="0" smtClean="0">
                <a:solidFill>
                  <a:schemeClr val="tx1"/>
                </a:solidFill>
                <a:effectLst/>
              </a:rPr>
              <a:t>Реальная математика</a:t>
            </a:r>
            <a:r>
              <a:rPr lang="ru-RU" sz="3200" kern="1200" dirty="0" smtClean="0">
                <a:solidFill>
                  <a:schemeClr val="tx1"/>
                </a:solidFill>
                <a:effectLst/>
              </a:rPr>
              <a:t> 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lvl="0"/>
            <a:r>
              <a:rPr lang="ru-RU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Флакон шампуни стоит 120 рублей. Какое наибольшее число флаконов можно купить на 400 рублей во время распродажи, когда скидка составляет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20%?</a:t>
            </a:r>
          </a:p>
          <a:p>
            <a:pPr lvl="0"/>
            <a:r>
              <a:rPr lang="ru-RU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 пачке 250 листов бумаги формата А4. За неделю в офисе расходуется 1400 листов. Какое наименьшее количество пачек бумаги нужно купить в офис на 6 недель?</a:t>
            </a:r>
          </a:p>
          <a:p>
            <a:pPr lvl="0"/>
            <a:r>
              <a:rPr lang="ru-RU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 доме, в котором живёт Петя, один подъезд. На каждом этаже по шесть квартир. Петя живёт в квартире 45. На каком этаже живёт Петя?</a:t>
            </a:r>
          </a:p>
          <a:p>
            <a:pPr lvl="0"/>
            <a:r>
              <a:rPr lang="ru-RU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Поезд Москва–Ижевск отправляется в 17:41, а прибывает в 10:41  на следующий день (время московское). Сколько часов поезд находится в пути?</a:t>
            </a:r>
          </a:p>
          <a:p>
            <a:pPr lvl="0"/>
            <a:r>
              <a:rPr lang="ru-RU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Летом килограмм клубники стоит 80 рублей. Маша купила 1 кг 750 г клубники. Сколько рублей сдачи она должна получить с 200 рублей?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76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Реальная математика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Цена одной шоколадки в супермаркете 40 рублей, но в воскресенье действует специальное предложение: заплатив за 4 шоколадки, покупатель получает 5 таких шоколадок (одну бесплатно). Какое наибольшее количество шоколадок можно получить в воскресенье, имея 460 рублей?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4400" b="1" dirty="0" smtClean="0">
                <a:effectLst/>
                <a:latin typeface="+mj-lt"/>
                <a:ea typeface="Times New Roman"/>
              </a:rPr>
              <a:t>Иррациональные уравнения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6803" y="1000298"/>
            <a:ext cx="8686800" cy="5145435"/>
          </a:xfrm>
        </p:spPr>
        <p:txBody>
          <a:bodyPr/>
          <a:lstStyle/>
          <a:p>
            <a:pPr lvl="0" algn="just">
              <a:buFont typeface="Symbol"/>
              <a:buChar char=""/>
            </a:pPr>
            <a:r>
              <a:rPr lang="ru-RU" dirty="0" smtClean="0">
                <a:ea typeface="Times New Roman"/>
              </a:rPr>
              <a:t>Найдите корень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0" algn="just">
              <a:buFont typeface="Symbol"/>
              <a:buChar char=""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77" y="3573016"/>
            <a:ext cx="4517640" cy="131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94902"/>
              </p:ext>
            </p:extLst>
          </p:nvPr>
        </p:nvGraphicFramePr>
        <p:xfrm>
          <a:off x="2123728" y="1988840"/>
          <a:ext cx="3348446" cy="103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4" imgW="787400" imgH="241300" progId="Equation.DSMT4">
                  <p:embed/>
                </p:oleObj>
              </mc:Choice>
              <mc:Fallback>
                <p:oleObj r:id="rId4" imgW="787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88840"/>
                        <a:ext cx="3348446" cy="1034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42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395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01" y="5229200"/>
            <a:ext cx="5858446" cy="13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0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равнобедренном треугольнике  с основанием  боковая сторона</a:t>
            </a:r>
            <a:r>
              <a:rPr lang="en-US" dirty="0"/>
              <a:t> </a:t>
            </a:r>
            <a:r>
              <a:rPr lang="ru-RU" dirty="0"/>
              <a:t>  равна 25, а . Найдите высоту, проведенную к основанию.</a:t>
            </a:r>
          </a:p>
        </p:txBody>
      </p:sp>
    </p:spTree>
    <p:extLst>
      <p:ext uri="{BB962C8B-B14F-4D97-AF65-F5344CB8AC3E}">
        <p14:creationId xmlns:p14="http://schemas.microsoft.com/office/powerpoint/2010/main" val="10190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</a:t>
            </a:r>
            <a:r>
              <a:rPr lang="ru-RU" dirty="0" smtClean="0"/>
              <a:t>треугольнике </a:t>
            </a:r>
            <a:r>
              <a:rPr lang="en-US" i="1" dirty="0" smtClean="0"/>
              <a:t>ABC  CD</a:t>
            </a:r>
            <a:r>
              <a:rPr lang="ru-RU" i="1" dirty="0" smtClean="0"/>
              <a:t>    </a:t>
            </a:r>
            <a:r>
              <a:rPr lang="ru-RU" dirty="0"/>
              <a:t>— медиана, </a:t>
            </a:r>
            <a:r>
              <a:rPr lang="ru-RU" dirty="0" smtClean="0"/>
              <a:t>угол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ru-RU" dirty="0" smtClean="0"/>
              <a:t>  равен</a:t>
            </a:r>
            <a:r>
              <a:rPr lang="en-US" dirty="0" smtClean="0"/>
              <a:t> 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, </a:t>
            </a:r>
            <a:r>
              <a:rPr lang="ru-RU" dirty="0"/>
              <a:t>угол 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ru-RU" dirty="0" smtClean="0"/>
              <a:t> равен</a:t>
            </a:r>
            <a:r>
              <a:rPr lang="en-US" dirty="0" smtClean="0"/>
              <a:t>      </a:t>
            </a:r>
            <a:r>
              <a:rPr lang="ru-RU" dirty="0" smtClean="0"/>
              <a:t>. </a:t>
            </a:r>
            <a:r>
              <a:rPr lang="ru-RU" dirty="0"/>
              <a:t>Найдите </a:t>
            </a:r>
            <a:r>
              <a:rPr lang="ru-RU" dirty="0" smtClean="0"/>
              <a:t>угол</a:t>
            </a:r>
            <a:r>
              <a:rPr lang="en-US" dirty="0" smtClean="0"/>
              <a:t> </a:t>
            </a:r>
            <a:r>
              <a:rPr lang="en-US" i="1" dirty="0" smtClean="0"/>
              <a:t>ACD</a:t>
            </a:r>
            <a:r>
              <a:rPr lang="ru-RU" dirty="0" smtClean="0"/>
              <a:t> </a:t>
            </a:r>
            <a:r>
              <a:rPr lang="ru-RU" dirty="0"/>
              <a:t>. Ответ дайте в градусах.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36004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877242" cy="5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877242" cy="5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5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порога</a:t>
            </a:r>
            <a:r>
              <a:rPr lang="ru-RU" baseline="0" dirty="0" smtClean="0"/>
              <a:t> </a:t>
            </a:r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2010 3  задачи</a:t>
            </a:r>
          </a:p>
          <a:p>
            <a:r>
              <a:rPr lang="ru-RU" dirty="0" smtClean="0"/>
              <a:t>2011 4 задачи</a:t>
            </a:r>
          </a:p>
          <a:p>
            <a:r>
              <a:rPr lang="ru-RU" dirty="0" smtClean="0"/>
              <a:t>2012 5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Коррекция ЕГЭ в Законе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Большинство</a:t>
            </a:r>
            <a:r>
              <a:rPr lang="ru-RU" baseline="0" dirty="0" smtClean="0"/>
              <a:t> студентов поступают на Отделение математики МГУ не через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2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Постепенность изменений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Открытый банк</a:t>
            </a:r>
          </a:p>
          <a:p>
            <a:r>
              <a:rPr lang="ru-RU" dirty="0" smtClean="0"/>
              <a:t>20 тыс. заданий</a:t>
            </a:r>
          </a:p>
          <a:p>
            <a:r>
              <a:rPr lang="ru-RU" dirty="0" smtClean="0"/>
              <a:t>Постепенно</a:t>
            </a:r>
            <a:r>
              <a:rPr lang="ru-RU" baseline="0" dirty="0" smtClean="0"/>
              <a:t> вводимые классы заданий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34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Федеральный</a:t>
            </a:r>
            <a:r>
              <a:rPr lang="ru-RU" baseline="0" dirty="0" smtClean="0"/>
              <a:t> государственный с</a:t>
            </a:r>
            <a:r>
              <a:rPr lang="ru-RU" dirty="0" smtClean="0"/>
              <a:t>тандарт начального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2010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Общность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Скорость – опять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Пример реализации (25 лет)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ru-RU" dirty="0" smtClean="0"/>
              <a:t>Большая наглядность</a:t>
            </a:r>
          </a:p>
          <a:p>
            <a:pPr lvl="1"/>
            <a:r>
              <a:rPr lang="ru-RU" dirty="0" smtClean="0"/>
              <a:t>Элементы наглядной дискретной математики, в том числе</a:t>
            </a:r>
            <a:r>
              <a:rPr lang="ru-RU" baseline="0" dirty="0" smtClean="0"/>
              <a:t> – не числовой</a:t>
            </a:r>
            <a:endParaRPr lang="ru-RU" dirty="0" smtClean="0"/>
          </a:p>
          <a:p>
            <a:pPr lvl="1"/>
            <a:r>
              <a:rPr lang="ru-RU" dirty="0" smtClean="0"/>
              <a:t>Внимание</a:t>
            </a:r>
            <a:r>
              <a:rPr lang="ru-RU" baseline="0" dirty="0" smtClean="0"/>
              <a:t> к реальному миру и к текстовому описанию, приемам счета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6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Счет</a:t>
            </a:r>
            <a:r>
              <a:rPr lang="ru-RU" baseline="0" dirty="0" smtClean="0"/>
              <a:t> реальных предметов</a:t>
            </a:r>
          </a:p>
          <a:p>
            <a:r>
              <a:rPr lang="ru-RU" baseline="0" dirty="0" smtClean="0"/>
              <a:t>Числовые имена (классические учебники) и другие лингвистические применения (</a:t>
            </a:r>
            <a:r>
              <a:rPr lang="ru-RU" baseline="0" dirty="0" err="1" smtClean="0"/>
              <a:t>Ададуров</a:t>
            </a:r>
            <a:r>
              <a:rPr lang="ru-RU" baseline="0" dirty="0" smtClean="0"/>
              <a:t>)</a:t>
            </a:r>
          </a:p>
          <a:p>
            <a:r>
              <a:rPr lang="ru-RU" baseline="0" dirty="0" smtClean="0"/>
              <a:t>Самостоятельное открытие таблицы умножения, алгоритмов действий </a:t>
            </a:r>
          </a:p>
          <a:p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0%</a:t>
            </a:r>
          </a:p>
          <a:p>
            <a:r>
              <a:rPr lang="ru-RU" sz="6000" b="1" dirty="0" smtClean="0"/>
              <a:t>Начиная с 2010 года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412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7\AppData\Local\Microsoft\Windows\Temporary Internet Files\Content.Outlook\KPFIBVJC\Screen Shot 2011-11-12 at 12 35 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9" y="0"/>
            <a:ext cx="8012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Сложность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Попробуйте отложить один метр, пользуясь линейками:</a:t>
            </a:r>
          </a:p>
          <a:p>
            <a:pPr lvl="0"/>
            <a:r>
              <a:rPr lang="ru-RU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23, 11, 44, 29, 18, 32, 19, 35, 67. (или отвесить 100 г, пользуясь гирями)</a:t>
            </a:r>
          </a:p>
          <a:p>
            <a:pPr lvl="0"/>
            <a:r>
              <a:rPr lang="ru-RU" sz="4400" b="1" dirty="0" smtClean="0">
                <a:latin typeface="+mj-lt"/>
                <a:ea typeface="+mj-ea"/>
                <a:cs typeface="+mj-cs"/>
              </a:rPr>
              <a:t>11, 18, 19, 23, 29</a:t>
            </a:r>
            <a:endParaRPr lang="ru-RU" sz="44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16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Международная оценка состояния</a:t>
            </a:r>
            <a:r>
              <a:rPr lang="ru-RU" b="1" baseline="0" dirty="0" smtClean="0"/>
              <a:t> сегодня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357192"/>
          </a:xfrm>
        </p:spPr>
        <p:txBody>
          <a:bodyPr>
            <a:normAutofit fontScale="92500" lnSpcReduction="10000"/>
          </a:bodyPr>
          <a:lstStyle/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TIMSS 2011</a:t>
            </a:r>
            <a:endParaRPr lang="ru-RU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</a:t>
            </a:r>
            <a:r>
              <a:rPr lang="ru-RU" sz="3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Korea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613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Singapore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611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Taiwan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609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	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Hong</a:t>
            </a:r>
            <a:r>
              <a:rPr lang="ru-RU" sz="3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Kong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586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	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570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	</a:t>
            </a:r>
            <a:r>
              <a:rPr lang="ru-RU" sz="3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539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(2007 год – очень близко, формально – 8 место, общий разброс - меньше)</a:t>
            </a:r>
          </a:p>
          <a:p>
            <a:r>
              <a:rPr lang="ru-RU" dirty="0" smtClean="0"/>
              <a:t>Анализ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7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Официальные материалы </a:t>
            </a:r>
            <a:r>
              <a:rPr lang="en-US" b="1" dirty="0" smtClean="0"/>
              <a:t>TIMSS 2011</a:t>
            </a:r>
            <a:br>
              <a:rPr lang="en-US" b="1" dirty="0" smtClean="0"/>
            </a:br>
            <a:r>
              <a:rPr lang="ru-RU" b="1" dirty="0" smtClean="0"/>
              <a:t>Ал и ко</a:t>
            </a:r>
            <a:r>
              <a:rPr lang="ru-RU" b="1" dirty="0"/>
              <a:t>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Ал захотел выяснить, сколько весит его </a:t>
            </a:r>
            <a:r>
              <a:rPr lang="ru-RU" b="1" dirty="0" smtClean="0"/>
              <a:t>ко</a:t>
            </a:r>
            <a:r>
              <a:rPr lang="en-US" b="1" dirty="0" smtClean="0"/>
              <a:t>n</a:t>
            </a:r>
            <a:r>
              <a:rPr lang="ru-RU" b="1" dirty="0" smtClean="0"/>
              <a:t>. </a:t>
            </a:r>
            <a:r>
              <a:rPr lang="ru-RU" b="1" dirty="0"/>
              <a:t>Он взвесился и прочитал на шкале весов 57 кг. Потом он стал на весы, держа в руках </a:t>
            </a:r>
            <a:r>
              <a:rPr lang="ru-RU" b="1" dirty="0" smtClean="0"/>
              <a:t>кота и </a:t>
            </a:r>
            <a:r>
              <a:rPr lang="ru-RU" b="1" dirty="0"/>
              <a:t>прочитал показание весов – 62 кг.</a:t>
            </a:r>
          </a:p>
          <a:p>
            <a:r>
              <a:rPr lang="ru-RU" b="1" dirty="0"/>
              <a:t>Сколько, в килограммах, </a:t>
            </a:r>
            <a:r>
              <a:rPr lang="ru-RU" b="1" dirty="0" smtClean="0"/>
              <a:t>весил кот?</a:t>
            </a:r>
            <a:endParaRPr lang="ru-RU" b="1" dirty="0"/>
          </a:p>
          <a:p>
            <a:r>
              <a:rPr lang="ru-RU" sz="4000" b="1" dirty="0"/>
              <a:t>Ответ: 5 килограммов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Перспективы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638132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500" b="1" dirty="0" smtClean="0"/>
              <a:t>Указ Президента России</a:t>
            </a:r>
            <a:r>
              <a:rPr lang="ru-RU" sz="3500" b="1" baseline="0" dirty="0" smtClean="0"/>
              <a:t> № 599 от 7 мая 2012 г. (+предвыборная статья)</a:t>
            </a:r>
          </a:p>
          <a:p>
            <a:r>
              <a:rPr lang="ru-RU" sz="3500" kern="1200" dirty="0" smtClean="0">
                <a:solidFill>
                  <a:schemeClr val="tx1"/>
                </a:solidFill>
                <a:effectLst/>
              </a:rPr>
              <a:t>«О мерах по реализации государственной политики в области образования и науки»:</a:t>
            </a:r>
          </a:p>
          <a:p>
            <a:r>
              <a:rPr lang="ru-RU" sz="3500" kern="1200" dirty="0" smtClean="0">
                <a:solidFill>
                  <a:schemeClr val="tx1"/>
                </a:solidFill>
                <a:effectLst/>
              </a:rPr>
              <a:t>«В целях дальнейшего совершенствования государственной политики в области образования и науки и подготовки квалифицированных специалистов с учётом требований инновационной экономики постановляю:</a:t>
            </a:r>
          </a:p>
          <a:p>
            <a:r>
              <a:rPr lang="ru-RU" sz="3500" kern="1200" dirty="0" smtClean="0">
                <a:solidFill>
                  <a:schemeClr val="tx1"/>
                </a:solidFill>
                <a:effectLst/>
              </a:rPr>
              <a:t>1. Правительству Российской Федерации:</a:t>
            </a:r>
          </a:p>
          <a:p>
            <a:r>
              <a:rPr lang="ru-RU" sz="3500" kern="1200" dirty="0" smtClean="0">
                <a:solidFill>
                  <a:schemeClr val="tx1"/>
                </a:solidFill>
                <a:effectLst/>
              </a:rPr>
              <a:t>а) обеспечить реализацию следующих мероприятий в области образования:</a:t>
            </a:r>
          </a:p>
          <a:p>
            <a:r>
              <a:rPr lang="ru-RU" sz="3500" kern="1200" dirty="0" smtClean="0">
                <a:solidFill>
                  <a:schemeClr val="tx1"/>
                </a:solidFill>
                <a:effectLst/>
              </a:rPr>
              <a:t>…</a:t>
            </a:r>
          </a:p>
          <a:p>
            <a:r>
              <a:rPr lang="ru-RU" sz="3500" b="1" kern="1200" dirty="0" smtClean="0">
                <a:solidFill>
                  <a:schemeClr val="tx1"/>
                </a:solidFill>
                <a:effectLst/>
              </a:rPr>
              <a:t>разработку и утверждение в декабре 2013 г. Концепции развития математического образования в Российской Федерации на основе аналитических данных о состоянии математического образования на различных уровнях образования; »</a:t>
            </a:r>
          </a:p>
          <a:p>
            <a:r>
              <a:rPr lang="ru-RU" sz="3500" dirty="0" smtClean="0"/>
              <a:t>«Надо развивать наши сильные стороны. У нас в стране - традиционно сильные математические школы в университетах и РАН. Мы можем поставить задачу сделать наше школьное математическое образование через десять лет лучшим в мире. Это даст нашей стране серьезные конкурентные преимущества.»</a:t>
            </a:r>
            <a:endParaRPr lang="ru-RU" sz="3500" b="1" kern="1200" dirty="0" smtClean="0">
              <a:solidFill>
                <a:schemeClr val="tx1"/>
              </a:solidFill>
              <a:effectLst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1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Концепция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Минобрнауки</a:t>
            </a:r>
            <a:r>
              <a:rPr lang="ru-RU" dirty="0" smtClean="0"/>
              <a:t> России: В. А. Садовничий, Союз ректоров, мех-мат МГУ</a:t>
            </a:r>
          </a:p>
          <a:p>
            <a:r>
              <a:rPr lang="ru-RU" dirty="0" smtClean="0"/>
              <a:t>Рабочая группа (В.А. Васильев, Ю. В. </a:t>
            </a:r>
            <a:r>
              <a:rPr lang="ru-RU" dirty="0" err="1" smtClean="0"/>
              <a:t>Матиясевич</a:t>
            </a:r>
            <a:r>
              <a:rPr lang="ru-RU" dirty="0" smtClean="0"/>
              <a:t>, А. Л. Семенов, И. А. </a:t>
            </a:r>
            <a:r>
              <a:rPr lang="ru-RU" dirty="0" err="1" smtClean="0"/>
              <a:t>Тайманов</a:t>
            </a:r>
            <a:r>
              <a:rPr lang="ru-RU" dirty="0" smtClean="0"/>
              <a:t>, Подольский В. Е. – МГУ, Смирнов С. К. – ПОМИ, Андреев</a:t>
            </a:r>
            <a:r>
              <a:rPr lang="ru-RU" baseline="0" dirty="0" smtClean="0"/>
              <a:t> Н. Н. – МИАН, Ященко И. В. – МЦНМО)</a:t>
            </a:r>
            <a:endParaRPr lang="ru-RU" dirty="0" smtClean="0"/>
          </a:p>
          <a:p>
            <a:r>
              <a:rPr lang="en-US" dirty="0" smtClean="0"/>
              <a:t>http://www.math.ru/conc/</a:t>
            </a:r>
            <a:endParaRPr lang="ru-RU" dirty="0" smtClean="0"/>
          </a:p>
          <a:p>
            <a:pPr lvl="0"/>
            <a:r>
              <a:rPr lang="ru-RU" dirty="0" smtClean="0"/>
              <a:t>Общие проблемы</a:t>
            </a:r>
          </a:p>
          <a:p>
            <a:pPr lvl="0"/>
            <a:r>
              <a:rPr lang="ru-RU" dirty="0" smtClean="0"/>
              <a:t>Перспективы</a:t>
            </a:r>
            <a:r>
              <a:rPr lang="ru-RU" baseline="0" dirty="0" smtClean="0"/>
              <a:t> российской экономики</a:t>
            </a:r>
          </a:p>
          <a:p>
            <a:pPr rtl="0" eaLnBrk="1" latinLnBrk="0" hangingPunct="1"/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 идея – медленная трансформация</a:t>
            </a:r>
            <a:endParaRPr lang="ru-RU" sz="3200" dirty="0" smtClean="0">
              <a:effectLst/>
            </a:endParaRPr>
          </a:p>
          <a:p>
            <a:pPr rtl="0" eaLnBrk="1" latinLnBrk="0" hangingPunct="1"/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 физики, информатики</a:t>
            </a:r>
          </a:p>
          <a:p>
            <a:pPr rtl="0" eaLnBrk="1" latinLnBrk="0" hangingPunct="1"/>
            <a:r>
              <a:rPr lang="ru-RU" dirty="0" smtClean="0"/>
              <a:t>Компьютеры</a:t>
            </a: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45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Материальное положение учителя</a:t>
            </a:r>
          </a:p>
          <a:p>
            <a:pPr lvl="1"/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Доведение зарплаты до средней по региону</a:t>
            </a:r>
          </a:p>
          <a:p>
            <a:pPr lvl="1"/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Москве…</a:t>
            </a:r>
          </a:p>
          <a:p>
            <a:pPr lvl="0"/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учителей</a:t>
            </a:r>
          </a:p>
          <a:p>
            <a:pPr lvl="1"/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 на входе</a:t>
            </a:r>
          </a:p>
          <a:p>
            <a:pPr lvl="2"/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Балл растет</a:t>
            </a:r>
          </a:p>
          <a:p>
            <a:pPr lvl="2"/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Нагрузка профессоров падает – медленное давление</a:t>
            </a:r>
          </a:p>
          <a:p>
            <a:pPr lvl="1"/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Образовательный процесс  в вузе</a:t>
            </a:r>
          </a:p>
          <a:p>
            <a:pPr lvl="2"/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детьми</a:t>
            </a:r>
          </a:p>
          <a:p>
            <a:pPr lvl="2"/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задач</a:t>
            </a:r>
          </a:p>
          <a:p>
            <a:pPr lvl="2"/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же – как возможность для студентов не педагогических вузов с высоким уровнем математики</a:t>
            </a:r>
          </a:p>
          <a:p>
            <a:pPr lvl="1"/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 на выходе</a:t>
            </a:r>
          </a:p>
          <a:p>
            <a:pPr lvl="2"/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Портфолио, записи в ИС, экзамен</a:t>
            </a:r>
          </a:p>
          <a:p>
            <a:pPr lvl="1"/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Гарантия трудоустройства</a:t>
            </a:r>
          </a:p>
          <a:p>
            <a:pPr lvl="0"/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Слабые дети – </a:t>
            </a:r>
            <a:r>
              <a:rPr lang="ru-RU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тьюторство</a:t>
            </a:r>
            <a:endParaRPr lang="ru-RU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«Тюменская область сегодня» 30</a:t>
            </a:r>
            <a:r>
              <a:rPr lang="ru-RU" baseline="0" dirty="0" smtClean="0"/>
              <a:t> ноября 2012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6000" dirty="0" smtClean="0"/>
              <a:t>Математика как российская национальная идея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035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</a:t>
            </a:r>
            <a:r>
              <a:rPr lang="ru-RU" baseline="0" dirty="0" smtClean="0"/>
              <a:t> изменений в математике и в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/>
          <a:lstStyle/>
          <a:p>
            <a:r>
              <a:rPr lang="ru-RU" dirty="0" smtClean="0"/>
              <a:t>Математика рассуждений</a:t>
            </a:r>
            <a:r>
              <a:rPr lang="ru-RU" baseline="0" dirty="0" smtClean="0"/>
              <a:t>, сообщений и действий по правилам</a:t>
            </a:r>
          </a:p>
          <a:p>
            <a:r>
              <a:rPr lang="ru-RU" baseline="0" dirty="0" smtClean="0"/>
              <a:t>Информационные технологии</a:t>
            </a:r>
          </a:p>
          <a:p>
            <a:r>
              <a:rPr lang="ru-RU" baseline="0" dirty="0" smtClean="0"/>
              <a:t>Инструменты вычислений (в том числе – символьных)</a:t>
            </a:r>
          </a:p>
          <a:p>
            <a:r>
              <a:rPr lang="ru-RU" baseline="0" dirty="0" smtClean="0"/>
              <a:t>«чистые математики» их почти не используют</a:t>
            </a:r>
          </a:p>
          <a:p>
            <a:r>
              <a:rPr lang="ru-RU" baseline="0" dirty="0" smtClean="0"/>
              <a:t>Издательская политика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Идущие</a:t>
            </a:r>
            <a:r>
              <a:rPr lang="ru-RU" sz="5400" b="1" baseline="0" dirty="0" smtClean="0"/>
              <a:t> процессы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школьного математического</a:t>
            </a:r>
            <a:r>
              <a:rPr lang="ru-RU" baseline="0" dirty="0" smtClean="0"/>
              <a:t>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85000" lnSpcReduction="10000"/>
          </a:bodyPr>
          <a:lstStyle/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Леонтий Филиппович Магницкий: 1703 г. 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Арифметика, включая алгебру, геометрию, тригонометрию, астрономию</a:t>
            </a: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Геометрия – переводная (название и существенная доля содержания – построения</a:t>
            </a:r>
            <a:r>
              <a:rPr lang="ru-RU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циркулем и линейкой)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переводчик – Брюс, редактор – Петр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ru-RU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Эйлер и его ученики, Арифметика, геометрия, тригонометрия, (диаграммы</a:t>
            </a:r>
            <a:r>
              <a:rPr lang="ru-RU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Эйлера в «Письмах…»)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Василий </a:t>
            </a:r>
            <a:r>
              <a:rPr lang="ru-RU" sz="3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Ададуров</a:t>
            </a:r>
            <a:r>
              <a:rPr lang="ru-RU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создатель первой русской грамматики на русском языке</a:t>
            </a:r>
            <a:endParaRPr lang="ru-RU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Традиция тесного взаимодействия ученых и педагогов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6588224" cy="5145435"/>
          </a:xfrm>
        </p:spPr>
        <p:txBody>
          <a:bodyPr>
            <a:normAutofit/>
          </a:bodyPr>
          <a:lstStyle/>
          <a:p>
            <a:r>
              <a:rPr lang="ru-RU" dirty="0" smtClean="0"/>
              <a:t>Учебно-научный центр</a:t>
            </a:r>
            <a:r>
              <a:rPr lang="ru-RU" baseline="0" dirty="0" smtClean="0"/>
              <a:t> МИАН</a:t>
            </a:r>
          </a:p>
          <a:p>
            <a:r>
              <a:rPr lang="ru-RU" dirty="0" smtClean="0"/>
              <a:t>Лаборатория популяризации и пропаганды математики (зав. лабораторией — Н. Н. </a:t>
            </a:r>
            <a:r>
              <a:rPr lang="ru-RU" b="1" dirty="0" smtClean="0"/>
              <a:t>Андреев</a:t>
            </a:r>
            <a:r>
              <a:rPr lang="ru-RU" dirty="0" smtClean="0"/>
              <a:t>, премия Президента РФ 2010 г. в области науки и инноваций для молодых ученых). </a:t>
            </a:r>
          </a:p>
          <a:p>
            <a:pPr lvl="1"/>
            <a:r>
              <a:rPr lang="ru-RU" dirty="0" smtClean="0"/>
              <a:t>1001 задача Рачинского для</a:t>
            </a:r>
            <a:br>
              <a:rPr lang="ru-RU" dirty="0" smtClean="0"/>
            </a:br>
            <a:r>
              <a:rPr lang="ru-RU" dirty="0" smtClean="0"/>
              <a:t>мобильных устройств</a:t>
            </a:r>
          </a:p>
          <a:p>
            <a:r>
              <a:rPr lang="ru-RU" dirty="0" smtClean="0"/>
              <a:t>Журнал «Квант»</a:t>
            </a:r>
            <a:endParaRPr lang="ru-RU" dirty="0"/>
          </a:p>
        </p:txBody>
      </p:sp>
      <p:pic>
        <p:nvPicPr>
          <p:cNvPr id="4" name="Рисунок 3" descr="File:BogdanovBelsky UstnySch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24" y="15686"/>
            <a:ext cx="2825675" cy="414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76504"/>
            <a:ext cx="3345160" cy="229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4400" b="0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“Институт Высших Исследований им. Леонарда Эйлера” (ИВИ им. Эйлера) в Санкт Петербурге</a:t>
            </a:r>
          </a:p>
          <a:p>
            <a:pPr lvl="0"/>
            <a:r>
              <a:rPr lang="ru-RU" sz="4400" b="0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базе Международного Математического Института им. Л. Эйлера</a:t>
            </a:r>
          </a:p>
          <a:p>
            <a:pPr lvl="1"/>
            <a:r>
              <a:rPr lang="ru-RU" sz="4000" b="0" i="0" u="none" strike="noStrike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включает Научно-Образовательный Центр в области математики и теоретической физики.</a:t>
            </a:r>
          </a:p>
          <a:p>
            <a:pPr lvl="0"/>
            <a:r>
              <a:rPr lang="ru-RU" sz="4600" dirty="0" smtClean="0"/>
              <a:t>Прямой выход на вузовское и школьное образование – сеть лабораторий в школах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529263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Московский центр</a:t>
            </a:r>
            <a:r>
              <a:rPr lang="ru-RU" b="1" baseline="0" dirty="0" smtClean="0"/>
              <a:t> непрерывного математического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 В. Ященко</a:t>
            </a:r>
          </a:p>
          <a:p>
            <a:r>
              <a:rPr lang="ru-RU" dirty="0" smtClean="0"/>
              <a:t>Премия Правительства РФ 2011 г. </a:t>
            </a:r>
          </a:p>
          <a:p>
            <a:r>
              <a:rPr lang="ru-RU" dirty="0" smtClean="0"/>
              <a:t>"Учебно-методическая поддержка системы развития математической одаренности школьников".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</a:t>
            </a:r>
            <a:r>
              <a:rPr lang="ru-RU" b="1" dirty="0" smtClean="0"/>
              <a:t>азиатско</a:t>
            </a:r>
            <a:r>
              <a:rPr lang="ru-RU" dirty="0" smtClean="0"/>
              <a:t>-</a:t>
            </a:r>
            <a:r>
              <a:rPr lang="ru-RU" b="1" dirty="0" smtClean="0"/>
              <a:t>тихоокеанского</a:t>
            </a:r>
            <a:r>
              <a:rPr lang="ru-RU" dirty="0" smtClean="0"/>
              <a:t> </a:t>
            </a:r>
            <a:r>
              <a:rPr lang="ru-RU" b="1" dirty="0" smtClean="0"/>
              <a:t>экономического</a:t>
            </a:r>
            <a:r>
              <a:rPr lang="ru-RU" dirty="0" smtClean="0"/>
              <a:t> </a:t>
            </a:r>
            <a:r>
              <a:rPr lang="ru-RU" b="1" dirty="0" smtClean="0"/>
              <a:t>сотрудничества</a:t>
            </a:r>
            <a:r>
              <a:rPr lang="ru-RU" dirty="0" smtClean="0"/>
              <a:t> (</a:t>
            </a:r>
            <a:r>
              <a:rPr lang="ru-RU" b="1" dirty="0" smtClean="0"/>
              <a:t>АТЭС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464496"/>
          </a:xfrm>
        </p:spPr>
        <p:txBody>
          <a:bodyPr>
            <a:normAutofit/>
          </a:bodyPr>
          <a:lstStyle/>
          <a:p>
            <a:pPr lvl="0"/>
            <a:r>
              <a:rPr lang="ru-RU" sz="4600" dirty="0" smtClean="0"/>
              <a:t>Открытый банк задач и методов оценивания</a:t>
            </a:r>
          </a:p>
          <a:p>
            <a:pPr lvl="0"/>
            <a:r>
              <a:rPr lang="ru-RU" sz="4600" dirty="0" smtClean="0"/>
              <a:t>2012… 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443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Уникальная</a:t>
            </a:r>
            <a:r>
              <a:rPr lang="ru-RU" sz="5400" b="1" baseline="0" dirty="0" smtClean="0"/>
              <a:t> возможность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2930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ru-RU" baseline="0" dirty="0" smtClean="0"/>
              <a:t>ркие примеры </a:t>
            </a:r>
            <a:r>
              <a:rPr lang="en-US" baseline="0" dirty="0" smtClean="0"/>
              <a:t>XIX</a:t>
            </a:r>
            <a:r>
              <a:rPr lang="ru-RU" baseline="0" dirty="0" smtClean="0"/>
              <a:t>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Л. Чебышев член Ученого комитета Министерства просвещения (рецензирование учебников, составление программ для школ).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</a:t>
            </a:r>
            <a:r>
              <a:rPr lang="en-US" dirty="0" smtClean="0"/>
              <a:t>XIX - </a:t>
            </a:r>
            <a:r>
              <a:rPr lang="ru-RU" dirty="0" smtClean="0"/>
              <a:t>начало</a:t>
            </a:r>
            <a:r>
              <a:rPr lang="en-US" dirty="0" smtClean="0"/>
              <a:t> XX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Интенсивное</a:t>
            </a:r>
            <a:r>
              <a:rPr lang="ru-RU" baseline="0" dirty="0" smtClean="0"/>
              <a:t> взаимодействие</a:t>
            </a:r>
          </a:p>
          <a:p>
            <a:r>
              <a:rPr lang="ru-RU" dirty="0" smtClean="0"/>
              <a:t>Съезды</a:t>
            </a:r>
          </a:p>
          <a:p>
            <a:r>
              <a:rPr lang="ru-RU" baseline="0" dirty="0" smtClean="0"/>
              <a:t>Журналы</a:t>
            </a:r>
          </a:p>
          <a:p>
            <a:r>
              <a:rPr lang="ru-RU" dirty="0" smtClean="0"/>
              <a:t>Книги (</a:t>
            </a:r>
            <a:r>
              <a:rPr lang="ru-RU" dirty="0" err="1" smtClean="0"/>
              <a:t>Матезис</a:t>
            </a:r>
            <a:r>
              <a:rPr lang="ru-RU" dirty="0" smtClean="0"/>
              <a:t> в Одессе 150 книг)</a:t>
            </a:r>
            <a:endParaRPr lang="ru-RU" baseline="0" dirty="0" smtClean="0"/>
          </a:p>
          <a:p>
            <a:r>
              <a:rPr lang="ru-RU" baseline="0" dirty="0" smtClean="0"/>
              <a:t>Проектирование будущего математического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2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Проблема модернизации содержания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«Молодые люди конца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века, готовящиеся принять официальное удостоверение в умственной зрелости, задерживаются на средневековом уровне математической мысли: считаются неспособными усвоить хотя бы элементы математики как науки нового времени»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Проблема модернизации содержания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«Молодые люди конца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XIX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века, готовящиеся принять официальное удостоверение в умственной зрелости, задерживаются на средневековом уровне математической мысли: считаются неспособными усвоить хотя бы элементы математики как науки нового времени»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«Математика, как наука и ее школьные суррогаты» проф. Всеволод Петрович Шереметьевский, 1895</a:t>
            </a:r>
          </a:p>
        </p:txBody>
      </p:sp>
    </p:spTree>
    <p:extLst>
      <p:ext uri="{BB962C8B-B14F-4D97-AF65-F5344CB8AC3E}">
        <p14:creationId xmlns:p14="http://schemas.microsoft.com/office/powerpoint/2010/main" val="7596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Период стабильности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1935 – 1955</a:t>
            </a:r>
            <a:endParaRPr lang="ru-RU" baseline="0" dirty="0" smtClean="0"/>
          </a:p>
          <a:p>
            <a:r>
              <a:rPr lang="ru-RU" baseline="0" dirty="0" smtClean="0"/>
              <a:t>Возврат к дореволюционному </a:t>
            </a:r>
            <a:r>
              <a:rPr lang="en-US" baseline="0" dirty="0" smtClean="0"/>
              <a:t>(XIX </a:t>
            </a:r>
            <a:r>
              <a:rPr lang="ru-RU" baseline="0" dirty="0" smtClean="0"/>
              <a:t>в.</a:t>
            </a:r>
            <a:r>
              <a:rPr lang="en-US" baseline="0" dirty="0" smtClean="0"/>
              <a:t>)</a:t>
            </a:r>
            <a:r>
              <a:rPr lang="ru-RU" baseline="0" dirty="0" smtClean="0"/>
              <a:t> содержанию в новых условиях</a:t>
            </a:r>
          </a:p>
          <a:p>
            <a:r>
              <a:rPr lang="ru-RU" baseline="0" dirty="0" smtClean="0"/>
              <a:t>Массовая подготовка инженеров и т. д.</a:t>
            </a:r>
          </a:p>
          <a:p>
            <a:r>
              <a:rPr lang="ru-RU" baseline="0" dirty="0" smtClean="0"/>
              <a:t>А. П. Киселев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00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1490</Words>
  <Application>Microsoft Office PowerPoint</Application>
  <PresentationFormat>Экран (4:3)</PresentationFormat>
  <Paragraphs>221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Equation.DSMT4</vt:lpstr>
      <vt:lpstr>Российское школьное математическое образование. История и перспектива</vt:lpstr>
      <vt:lpstr>Доля задач с выбором ответа в заданиях ЕГЭ?</vt:lpstr>
      <vt:lpstr>Презентация PowerPoint</vt:lpstr>
      <vt:lpstr>История школьного математического образования</vt:lpstr>
      <vt:lpstr>Яркие примеры XIX века</vt:lpstr>
      <vt:lpstr>Конец XIX - начало XX в.</vt:lpstr>
      <vt:lpstr>Проблема модернизации содержания</vt:lpstr>
      <vt:lpstr>Проблема модернизации содержания</vt:lpstr>
      <vt:lpstr>Период стабильности</vt:lpstr>
      <vt:lpstr>1920-е гг. Пример:</vt:lpstr>
      <vt:lpstr>Довоенное время</vt:lpstr>
      <vt:lpstr>1960-е 1970-е гг.</vt:lpstr>
      <vt:lpstr>Волны реформ всего школьного образования:</vt:lpstr>
      <vt:lpstr>1980-е -…</vt:lpstr>
      <vt:lpstr>Министр образования Великобритании, янв. 2012</vt:lpstr>
      <vt:lpstr>Накопление проблемы</vt:lpstr>
      <vt:lpstr>2000-е</vt:lpstr>
      <vt:lpstr>Единый государственный экзамен</vt:lpstr>
      <vt:lpstr>Изменения в ЕГЭ 2010-е гг.</vt:lpstr>
      <vt:lpstr>Реальная математика </vt:lpstr>
      <vt:lpstr>Реальная математика</vt:lpstr>
      <vt:lpstr>Иррациональные уравнения </vt:lpstr>
      <vt:lpstr>Презентация PowerPoint</vt:lpstr>
      <vt:lpstr>Презентация PowerPoint</vt:lpstr>
      <vt:lpstr>Рост порога ЕГЭ</vt:lpstr>
      <vt:lpstr>Коррекция ЕГЭ в Законе</vt:lpstr>
      <vt:lpstr>Постепенность изменений</vt:lpstr>
      <vt:lpstr>Федеральный государственный стандарт начального образования</vt:lpstr>
      <vt:lpstr>Примеры</vt:lpstr>
      <vt:lpstr>Презентация PowerPoint</vt:lpstr>
      <vt:lpstr>Сложность</vt:lpstr>
      <vt:lpstr>Международная оценка состояния сегодня</vt:lpstr>
      <vt:lpstr>Официальные материалы TIMSS 2011 Ал и кот </vt:lpstr>
      <vt:lpstr>Перспективы</vt:lpstr>
      <vt:lpstr>Концепция</vt:lpstr>
      <vt:lpstr>Учитель</vt:lpstr>
      <vt:lpstr>«Тюменская область сегодня» 30 ноября 2012 г.</vt:lpstr>
      <vt:lpstr>Проблема изменений в математике и в мире</vt:lpstr>
      <vt:lpstr>Идущие процессы</vt:lpstr>
      <vt:lpstr>РАН</vt:lpstr>
      <vt:lpstr>Презентация PowerPoint</vt:lpstr>
      <vt:lpstr>Московский центр непрерывного математического образования</vt:lpstr>
      <vt:lpstr>Организация азиатско-тихоокеанского экономического сотрудничества (АТЭС).</vt:lpstr>
      <vt:lpstr>Уникальная возможность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образование. История и перспектива</dc:title>
  <dc:creator>Win7</dc:creator>
  <cp:lastModifiedBy>Win7</cp:lastModifiedBy>
  <cp:revision>37</cp:revision>
  <dcterms:created xsi:type="dcterms:W3CDTF">2012-12-16T22:29:07Z</dcterms:created>
  <dcterms:modified xsi:type="dcterms:W3CDTF">2012-12-19T11:36:41Z</dcterms:modified>
</cp:coreProperties>
</file>